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7"/>
  </p:notesMasterIdLst>
  <p:sldIdLst>
    <p:sldId id="426" r:id="rId2"/>
    <p:sldId id="492" r:id="rId3"/>
    <p:sldId id="1967" r:id="rId4"/>
    <p:sldId id="1709" r:id="rId5"/>
    <p:sldId id="513" r:id="rId6"/>
    <p:sldId id="480" r:id="rId7"/>
    <p:sldId id="2152" r:id="rId8"/>
    <p:sldId id="2153" r:id="rId9"/>
    <p:sldId id="2154" r:id="rId10"/>
    <p:sldId id="2155" r:id="rId11"/>
    <p:sldId id="495" r:id="rId12"/>
    <p:sldId id="517" r:id="rId13"/>
    <p:sldId id="516" r:id="rId14"/>
    <p:sldId id="512" r:id="rId15"/>
    <p:sldId id="5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5C"/>
    <a:srgbClr val="9EBDBA"/>
    <a:srgbClr val="00685C"/>
    <a:srgbClr val="06576A"/>
    <a:srgbClr val="284561"/>
    <a:srgbClr val="26A69A"/>
    <a:srgbClr val="FFCA28"/>
    <a:srgbClr val="CDDDE1"/>
    <a:srgbClr val="0083AA"/>
    <a:srgbClr val="B2DFD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/>
    <p:restoredTop sz="94617"/>
  </p:normalViewPr>
  <p:slideViewPr>
    <p:cSldViewPr snapToObjects="1" showGuides="1">
      <p:cViewPr varScale="1">
        <p:scale>
          <a:sx n="62" d="100"/>
          <a:sy n="62" d="100"/>
        </p:scale>
        <p:origin x="7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11A42-1356-334A-8038-B71FD8DE137C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802D8-4673-CB4E-8EBE-AAACC96F0B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657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5300" y="2652268"/>
            <a:ext cx="6121400" cy="1347738"/>
          </a:xfrm>
        </p:spPr>
        <p:txBody>
          <a:bodyPr anchor="ctr" anchorCtr="0">
            <a:normAutofit/>
          </a:bodyPr>
          <a:lstStyle>
            <a:lvl1pPr algn="ctr"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4362"/>
            <a:ext cx="9144000" cy="93463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39A0E8-88DA-EA4A-84EE-F9F6A3BF63E2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610" y="1245730"/>
            <a:ext cx="2430780" cy="6478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3035300" y="4203700"/>
            <a:ext cx="6121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3/A4 Maps go 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1577638" y="322198"/>
            <a:ext cx="8856147" cy="6260482"/>
          </a:xfrm>
        </p:spPr>
        <p:txBody>
          <a:bodyPr anchor="ctr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A3/A4 pictures go here without stretch of cropping</a:t>
            </a:r>
          </a:p>
        </p:txBody>
      </p:sp>
    </p:spTree>
    <p:extLst>
      <p:ext uri="{BB962C8B-B14F-4D97-AF65-F5344CB8AC3E}">
        <p14:creationId xmlns:p14="http://schemas.microsoft.com/office/powerpoint/2010/main" val="156061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7103-CB8F-B54C-816F-454D7FB82AFD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 anchor="ctr" anchorCtr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066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bg>
      <p:bgPr>
        <a:solidFill>
          <a:srgbClr val="008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5B5519-1AAE-1B43-AAE3-988BBBCBCE99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6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bg>
      <p:bgPr>
        <a:solidFill>
          <a:srgbClr val="9EB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C13BD2-DD31-2C48-88B8-BB79D7A64979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bg>
      <p:bgPr>
        <a:solidFill>
          <a:srgbClr val="B2D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F4978F-10A7-024F-B3BA-E34C046B4C34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42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 2">
    <p:bg>
      <p:bgPr>
        <a:solidFill>
          <a:srgbClr val="006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F4978F-10A7-024F-B3BA-E34C046B4C34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6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 2">
    <p:bg>
      <p:bgPr>
        <a:solidFill>
          <a:srgbClr val="26A6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F4978F-10A7-024F-B3BA-E34C046B4C34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46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2">
    <p:bg>
      <p:bgPr>
        <a:solidFill>
          <a:srgbClr val="FFC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F4978F-10A7-024F-B3BA-E34C046B4C34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7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2">
    <p:bg>
      <p:bgPr>
        <a:solidFill>
          <a:srgbClr val="CD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F4978F-10A7-024F-B3BA-E34C046B4C34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2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Page 2">
    <p:bg>
      <p:bgPr>
        <a:solidFill>
          <a:srgbClr val="2845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200"/>
            <a:ext cx="7772400" cy="1574800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F4978F-10A7-024F-B3BA-E34C046B4C34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05300"/>
            <a:ext cx="7778750" cy="128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1850" y="3822700"/>
            <a:ext cx="77787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892" y="855024"/>
            <a:ext cx="521908" cy="2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9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2845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CEE8E4-5CD7-E946-90A4-538D1BAAA225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21227"/>
            <a:ext cx="10515600" cy="460375"/>
          </a:xfrm>
        </p:spPr>
        <p:txBody>
          <a:bodyPr>
            <a:noAutofit/>
          </a:bodyPr>
          <a:lstStyle>
            <a:lvl1pPr>
              <a:defRPr sz="3800" cap="all" spc="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Agenda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24201"/>
            <a:ext cx="5002212" cy="28702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413500" y="1734461"/>
            <a:ext cx="4940300" cy="425993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31850" y="1397000"/>
            <a:ext cx="105219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31850" y="1734461"/>
            <a:ext cx="5010150" cy="118686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824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5300" y="2309368"/>
            <a:ext cx="6121400" cy="1347738"/>
          </a:xfrm>
        </p:spPr>
        <p:txBody>
          <a:bodyPr anchor="ctr" anchorCtr="0">
            <a:normAutofit/>
          </a:bodyPr>
          <a:lstStyle>
            <a:lvl1pPr algn="ctr">
              <a:defRPr sz="4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54400" y="4266113"/>
            <a:ext cx="5283200" cy="934634"/>
          </a:xfrm>
        </p:spPr>
        <p:txBody>
          <a:bodyPr/>
          <a:lstStyle>
            <a:lvl1pPr marL="0" indent="0" algn="ctr">
              <a:buNone/>
              <a:defRPr sz="2400" kern="1200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Visit </a:t>
            </a:r>
            <a:r>
              <a:rPr lang="en-GB" dirty="0" err="1"/>
              <a:t>www.fawleywaterside.co.uk</a:t>
            </a:r>
            <a:r>
              <a:rPr lang="en-GB" dirty="0"/>
              <a:t> for further information.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86E5B4-66E2-9B4F-B389-037411C5B082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610" y="1245730"/>
            <a:ext cx="2430780" cy="6478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3035300" y="3860800"/>
            <a:ext cx="6121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215" y="5535218"/>
            <a:ext cx="113157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3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DDA1-C5F9-4349-AEA0-0795B4DB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3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DDA1-C5F9-4349-AEA0-0795B4DB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268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rgbClr val="9EB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3A8A3-6E69-8A41-A9C8-DCA20DB417C2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A419C-A1A9-2048-9FA1-D75CBC6CC1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21227"/>
            <a:ext cx="10515600" cy="460375"/>
          </a:xfrm>
        </p:spPr>
        <p:txBody>
          <a:bodyPr>
            <a:noAutofit/>
          </a:bodyPr>
          <a:lstStyle>
            <a:lvl1pPr>
              <a:defRPr sz="3800" cap="all" spc="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24201"/>
            <a:ext cx="5002212" cy="28702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413500" y="1734461"/>
            <a:ext cx="4940300" cy="425993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31850" y="1397000"/>
            <a:ext cx="105219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31850" y="1734461"/>
            <a:ext cx="5010150" cy="118686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44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50641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2393"/>
            <a:ext cx="10515600" cy="464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879E-0AB7-BB42-80DD-2BE25F840E92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72439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32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68735"/>
            <a:ext cx="5181600" cy="4562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68735"/>
            <a:ext cx="5181600" cy="4562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14CB-EA0E-D649-A62C-FE9BCBCBAFC3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50641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72439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75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FBCB-61C7-F44E-94A6-1E5E30973A29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68600"/>
            <a:ext cx="5002212" cy="31003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6413500" y="2768600"/>
            <a:ext cx="4940300" cy="31003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31850" y="1276589"/>
            <a:ext cx="5010150" cy="12308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413500" y="1276589"/>
            <a:ext cx="5010150" cy="12308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50641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72439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5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67A1-8DB5-8A46-9C70-C433CBDAA37B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03500"/>
            <a:ext cx="3706812" cy="32654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78861"/>
            <a:ext cx="6172200" cy="44821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31850" y="1276589"/>
            <a:ext cx="3714750" cy="12308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50641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72439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93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C3C3-B4A6-D143-BDFB-28D6E2672278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50641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2439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3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0D53-5109-3745-8545-9225DDAF788B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6350000" y="1378861"/>
            <a:ext cx="5005388" cy="44821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838200" y="1378861"/>
            <a:ext cx="5003800" cy="44821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50641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72439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B5816-E1EC-9B4E-A1AC-B9D4BFB8DCCA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419C-A1A9-2048-9FA1-D75CBC6CC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9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50" r:id="rId4"/>
    <p:sldLayoutId id="2147483652" r:id="rId5"/>
    <p:sldLayoutId id="2147483653" r:id="rId6"/>
    <p:sldLayoutId id="2147483663" r:id="rId7"/>
    <p:sldLayoutId id="2147483655" r:id="rId8"/>
    <p:sldLayoutId id="2147483665" r:id="rId9"/>
    <p:sldLayoutId id="2147483674" r:id="rId10"/>
    <p:sldLayoutId id="2147483664" r:id="rId11"/>
    <p:sldLayoutId id="2147483662" r:id="rId12"/>
    <p:sldLayoutId id="2147483654" r:id="rId13"/>
    <p:sldLayoutId id="2147483660" r:id="rId14"/>
    <p:sldLayoutId id="2147483672" r:id="rId15"/>
    <p:sldLayoutId id="2147483671" r:id="rId16"/>
    <p:sldLayoutId id="2147483670" r:id="rId17"/>
    <p:sldLayoutId id="2147483669" r:id="rId18"/>
    <p:sldLayoutId id="2147483673" r:id="rId19"/>
    <p:sldLayoutId id="2147483668" r:id="rId20"/>
    <p:sldLayoutId id="2147483675" r:id="rId21"/>
    <p:sldLayoutId id="2147483676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5C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1464" y="2924944"/>
            <a:ext cx="9649072" cy="115212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libri Light" charset="0"/>
                <a:cs typeface="Calibri Light" panose="020F0302020204030204" pitchFamily="34" charset="0"/>
              </a:rPr>
              <a:t>Green Halo – Towards 2030 </a:t>
            </a:r>
          </a:p>
        </p:txBody>
      </p:sp>
    </p:spTree>
    <p:extLst>
      <p:ext uri="{BB962C8B-B14F-4D97-AF65-F5344CB8AC3E}">
        <p14:creationId xmlns:p14="http://schemas.microsoft.com/office/powerpoint/2010/main" val="188294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C876-E2F4-954F-8EA2-E989C57F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50035"/>
            <a:ext cx="10515600" cy="63069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Example Sustainability Initiatives (2/2)</a:t>
            </a:r>
          </a:p>
        </p:txBody>
      </p:sp>
      <p:sp>
        <p:nvSpPr>
          <p:cNvPr id="70" name="Isosceles Triangle 11">
            <a:extLst>
              <a:ext uri="{FF2B5EF4-FFF2-40B4-BE49-F238E27FC236}">
                <a16:creationId xmlns:a16="http://schemas.microsoft.com/office/drawing/2014/main" id="{57C6FAAB-1918-1442-B3BA-0D49127C1A9C}"/>
              </a:ext>
            </a:extLst>
          </p:cNvPr>
          <p:cNvSpPr/>
          <p:nvPr/>
        </p:nvSpPr>
        <p:spPr>
          <a:xfrm>
            <a:off x="1312980" y="1132852"/>
            <a:ext cx="9424455" cy="85598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17" tIns="65317" rIns="65317" bIns="65317" rtlCol="0" anchor="ctr" anchorCtr="0"/>
          <a:lstStyle/>
          <a:p>
            <a:pPr algn="ctr" defTabSz="829544">
              <a:spcAft>
                <a:spcPts val="544"/>
              </a:spcAft>
              <a:defRPr/>
            </a:pPr>
            <a:r>
              <a:rPr lang="en-GB" sz="1600" b="1" dirty="0">
                <a:solidFill>
                  <a:srgbClr val="00695C"/>
                </a:solidFill>
                <a:latin typeface="Cambria" panose="02040503050406030204" pitchFamily="18" charset="0"/>
              </a:rPr>
              <a:t>One Planet Living</a:t>
            </a:r>
          </a:p>
          <a:p>
            <a:pPr algn="ctr" defTabSz="829544">
              <a:spcAft>
                <a:spcPts val="544"/>
              </a:spcAft>
              <a:defRPr/>
            </a:pPr>
            <a:endParaRPr lang="en-GB" sz="1089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08EBD7-230A-FB47-8280-13008CCE77E3}"/>
              </a:ext>
            </a:extLst>
          </p:cNvPr>
          <p:cNvSpPr/>
          <p:nvPr/>
        </p:nvSpPr>
        <p:spPr>
          <a:xfrm>
            <a:off x="3324640" y="2151714"/>
            <a:ext cx="1806043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Local &amp; Sustainable Food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16D3EF-18E9-AF40-AF0C-DAC268A55B22}"/>
              </a:ext>
            </a:extLst>
          </p:cNvPr>
          <p:cNvSpPr/>
          <p:nvPr/>
        </p:nvSpPr>
        <p:spPr>
          <a:xfrm>
            <a:off x="5263430" y="2147018"/>
            <a:ext cx="1753090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Health &amp; Happiness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8373B53-AB69-564D-9C6A-59A01E229288}"/>
              </a:ext>
            </a:extLst>
          </p:cNvPr>
          <p:cNvSpPr/>
          <p:nvPr/>
        </p:nvSpPr>
        <p:spPr>
          <a:xfrm>
            <a:off x="8964257" y="2147018"/>
            <a:ext cx="1773178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Culture &amp; Community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408D69-80C8-924B-98DE-FE01215F3DEC}"/>
              </a:ext>
            </a:extLst>
          </p:cNvPr>
          <p:cNvSpPr/>
          <p:nvPr/>
        </p:nvSpPr>
        <p:spPr>
          <a:xfrm>
            <a:off x="7111510" y="2147018"/>
            <a:ext cx="1752271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Equity &amp;            Local Economy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001DB6A-0245-6C4C-9F30-1E03117A6171}"/>
              </a:ext>
            </a:extLst>
          </p:cNvPr>
          <p:cNvSpPr/>
          <p:nvPr/>
        </p:nvSpPr>
        <p:spPr>
          <a:xfrm>
            <a:off x="1400796" y="2132856"/>
            <a:ext cx="1806044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6576A"/>
                </a:solidFill>
                <a:latin typeface="Cambria" panose="02040503050406030204" pitchFamily="18" charset="0"/>
              </a:rPr>
              <a:t>Sustainable          Water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8D90C5F-919C-924D-8028-001355964EA9}"/>
              </a:ext>
            </a:extLst>
          </p:cNvPr>
          <p:cNvSpPr/>
          <p:nvPr/>
        </p:nvSpPr>
        <p:spPr>
          <a:xfrm>
            <a:off x="3339836" y="2924944"/>
            <a:ext cx="1790847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7976" tIns="97976" rIns="97976" bIns="97976" rtlCol="0" anchor="t"/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Promote local growing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On-site growing (dedicated spaces, community groups)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Procurement from sustainable local growers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Support sale of nutritious, sustainable, local food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Community co-op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Dedicated retail space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Flexible leases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Promote consumption of healthy food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Occupants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Visitors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Re-use food waste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3E7DABE-F243-AF44-A240-61347BD0522C}"/>
              </a:ext>
            </a:extLst>
          </p:cNvPr>
          <p:cNvSpPr/>
          <p:nvPr/>
        </p:nvSpPr>
        <p:spPr>
          <a:xfrm>
            <a:off x="5263430" y="2924944"/>
            <a:ext cx="1753090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7976" tIns="97976" rIns="97976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Promote physical health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Design promoting physical health (walkability-focused masterplan, cycle-friendly design)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Access to healthy food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Healthcare facilities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Clean air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Ageing in place 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Foster mental wellbeing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Ample leisure opportunities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Social infrastructure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Beautiful architecture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Connection to Nature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8416532-4A5A-6841-AF9B-FAC845573050}"/>
              </a:ext>
            </a:extLst>
          </p:cNvPr>
          <p:cNvSpPr/>
          <p:nvPr/>
        </p:nvSpPr>
        <p:spPr>
          <a:xfrm>
            <a:off x="8981405" y="2928062"/>
            <a:ext cx="1760575" cy="363174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5317" tIns="97976" rIns="65317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Design physical spaces that encourage social interaction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Public realm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Social infrastructure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Invest in community programming (volunteering, gardening groups, festivals) 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Establish community governance mechanisms (community development trust)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Build relationships with the wider community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Transport links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Organisational links (with local schools, firms, charities)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endParaRPr lang="en-GB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DA2D369-E9EB-8B49-9DFE-7CFC7F8156F3}"/>
              </a:ext>
            </a:extLst>
          </p:cNvPr>
          <p:cNvSpPr/>
          <p:nvPr/>
        </p:nvSpPr>
        <p:spPr>
          <a:xfrm>
            <a:off x="7137424" y="2924944"/>
            <a:ext cx="1726357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5317" tIns="97976" rIns="65317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Create jobs as Freeport tax site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Target of 4,000 jobs focused on marine / smart technology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Develop local skills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Apprenticeship school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Training centre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Foster new businesses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Incubator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Access to talent via university partners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Improve access to affordable housing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35% affordable units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Enhance productivity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Fibre line enables ~20k new broadband connections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endParaRPr lang="en-GB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90DA81C-F32B-DE4F-A5ED-5F481074B9BA}"/>
              </a:ext>
            </a:extLst>
          </p:cNvPr>
          <p:cNvSpPr/>
          <p:nvPr/>
        </p:nvSpPr>
        <p:spPr>
          <a:xfrm>
            <a:off x="1414523" y="2924944"/>
            <a:ext cx="1792315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7976" tIns="97976" rIns="97976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Use water efficiently within the house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Water efficient appliances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Grey water recycling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Consumption tracking with smart meters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Sustainably manage water outside the home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Sustainable Drainage Systems (such as green roofs, rainwater harvesting, permeable paving)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Wastewater treatment</a:t>
            </a:r>
          </a:p>
        </p:txBody>
      </p:sp>
      <p:pic>
        <p:nvPicPr>
          <p:cNvPr id="19" name="Graphic 18" descr="Water with solid fill">
            <a:extLst>
              <a:ext uri="{FF2B5EF4-FFF2-40B4-BE49-F238E27FC236}">
                <a16:creationId xmlns:a16="http://schemas.microsoft.com/office/drawing/2014/main" id="{262405A0-F699-EB41-AA77-C012C45A0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59496" y="2276872"/>
            <a:ext cx="391506" cy="391506"/>
          </a:xfrm>
          <a:prstGeom prst="rect">
            <a:avLst/>
          </a:prstGeom>
        </p:spPr>
      </p:pic>
      <p:pic>
        <p:nvPicPr>
          <p:cNvPr id="20" name="Graphic 19" descr="Apple with solid fill">
            <a:extLst>
              <a:ext uri="{FF2B5EF4-FFF2-40B4-BE49-F238E27FC236}">
                <a16:creationId xmlns:a16="http://schemas.microsoft.com/office/drawing/2014/main" id="{8B87F8E7-8E38-3845-ACE7-4ECCFC184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4254" y="2276872"/>
            <a:ext cx="391506" cy="391506"/>
          </a:xfrm>
          <a:prstGeom prst="rect">
            <a:avLst/>
          </a:prstGeom>
        </p:spPr>
      </p:pic>
      <p:pic>
        <p:nvPicPr>
          <p:cNvPr id="21" name="Graphic 20" descr="Smiling face with solid fill with solid fill">
            <a:extLst>
              <a:ext uri="{FF2B5EF4-FFF2-40B4-BE49-F238E27FC236}">
                <a16:creationId xmlns:a16="http://schemas.microsoft.com/office/drawing/2014/main" id="{509BD25D-29EB-8D4C-8036-99DB24611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16462" y="2276872"/>
            <a:ext cx="391506" cy="391506"/>
          </a:xfrm>
          <a:prstGeom prst="rect">
            <a:avLst/>
          </a:prstGeom>
        </p:spPr>
      </p:pic>
      <p:pic>
        <p:nvPicPr>
          <p:cNvPr id="22" name="Graphic 21" descr="Handshake with solid fill">
            <a:extLst>
              <a:ext uri="{FF2B5EF4-FFF2-40B4-BE49-F238E27FC236}">
                <a16:creationId xmlns:a16="http://schemas.microsoft.com/office/drawing/2014/main" id="{6DBB6691-00E6-B140-82B3-0925B8E29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48128" y="2276872"/>
            <a:ext cx="391506" cy="391506"/>
          </a:xfrm>
          <a:prstGeom prst="rect">
            <a:avLst/>
          </a:prstGeom>
        </p:spPr>
      </p:pic>
      <p:pic>
        <p:nvPicPr>
          <p:cNvPr id="23" name="Graphic 22" descr="Users with solid fill">
            <a:extLst>
              <a:ext uri="{FF2B5EF4-FFF2-40B4-BE49-F238E27FC236}">
                <a16:creationId xmlns:a16="http://schemas.microsoft.com/office/drawing/2014/main" id="{64B58CF6-F59A-9640-8451-B5D4DDAFA6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160878" y="2276872"/>
            <a:ext cx="391506" cy="3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03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E47103-CB8F-B54C-816F-454D7FB82AFD}" type="datetime1">
              <a:rPr lang="en-GB" smtClean="0"/>
              <a:pPr>
                <a:spcAft>
                  <a:spcPts val="600"/>
                </a:spcAft>
              </a:pPr>
              <a:t>17/06/2021</a:t>
            </a:fld>
            <a:endParaRPr lang="en-US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16A419C-A1A9-2048-9FA1-D75CBC6CC1F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A0278-683D-4104-9700-5A0CD6223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" y="13811"/>
            <a:ext cx="12136544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E47103-CB8F-B54C-816F-454D7FB82AFD}" type="datetime1">
              <a:rPr lang="en-GB" smtClean="0"/>
              <a:pPr>
                <a:spcAft>
                  <a:spcPts val="600"/>
                </a:spcAft>
              </a:pPr>
              <a:t>17/06/2021</a:t>
            </a:fld>
            <a:endParaRPr lang="en-US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16A419C-A1A9-2048-9FA1-D75CBC6CC1F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9030D-BA60-4935-8448-7503C811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" y="4284"/>
            <a:ext cx="12146070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1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6967D-EE1D-4AD6-8571-C9E4AB4C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1216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1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49F-0CE9-4E9D-AB65-7F959367E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" y="9047"/>
            <a:ext cx="12146070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7103-CB8F-B54C-816F-454D7FB82AFD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38CD3-3FCD-406C-BE90-4BCC186A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" y="13811"/>
            <a:ext cx="12155596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7103-CB8F-B54C-816F-454D7FB82AFD}" type="datetime1">
              <a:rPr lang="en-GB" smtClean="0"/>
              <a:t>17/06/2021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419C-A1A9-2048-9FA1-D75CBC6CC1F7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74FE9-168A-4D6F-AF9B-B70A44AA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" y="13811"/>
            <a:ext cx="12117491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1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C876-E2F4-954F-8EA2-E989C57F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50035"/>
            <a:ext cx="10515600" cy="63069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Masterplan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79125-6EA4-D34D-85FF-9CE5744D259E}"/>
              </a:ext>
            </a:extLst>
          </p:cNvPr>
          <p:cNvSpPr txBox="1"/>
          <p:nvPr/>
        </p:nvSpPr>
        <p:spPr>
          <a:xfrm>
            <a:off x="822505" y="1124223"/>
            <a:ext cx="10305771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Create a beautiful mixed-use town with strong economic potential.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Cambria" panose="02040503050406030204" pitchFamily="18" charset="0"/>
              </a:rPr>
              <a:t>Comprehensively redevelop the former Power Station site &amp; its surrounding land, providing 1,500 homes, 2m sq. ft. of commercial, civic &amp; employment space &amp; signiﬁcant landscape and habitat enhancements.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Cambria" panose="02040503050406030204" pitchFamily="18" charset="0"/>
              </a:rPr>
              <a:t>The scheme will remove the large, domineering buildings of the power station &amp; replace them with a high quality built &amp; natural environment. </a:t>
            </a:r>
            <a:endParaRPr lang="en-GB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3F3450-6FE4-A94A-8272-867BC4CC5733}"/>
              </a:ext>
            </a:extLst>
          </p:cNvPr>
          <p:cNvSpPr txBox="1">
            <a:spLocks/>
          </p:cNvSpPr>
          <p:nvPr/>
        </p:nvSpPr>
        <p:spPr>
          <a:xfrm>
            <a:off x="764976" y="2348880"/>
            <a:ext cx="10515600" cy="611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Guiding Principles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7888D-2659-0343-956C-BF431DB1E508}"/>
              </a:ext>
            </a:extLst>
          </p:cNvPr>
          <p:cNvSpPr txBox="1"/>
          <p:nvPr/>
        </p:nvSpPr>
        <p:spPr>
          <a:xfrm>
            <a:off x="828327" y="3611339"/>
            <a:ext cx="5041776" cy="27699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Providing a genuinely mixed-use community including homes, jobs and services, in which residents can access daily needs within just a short walk.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Promoting sustainable transport by reducing the need to travel, providing transport choices &amp; creating streets for people.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Delivering a rich and varied urban experience centered around the enlarged dock &amp; canal.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Creating a hub for tech-based companies, including smart city &amp; marine technology.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Committing to long-term stewardship &amp; management.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C227-6E96-FB4A-9D77-5FEBB9D7843E}"/>
              </a:ext>
            </a:extLst>
          </p:cNvPr>
          <p:cNvSpPr txBox="1"/>
          <p:nvPr/>
        </p:nvSpPr>
        <p:spPr>
          <a:xfrm>
            <a:off x="6106100" y="3614064"/>
            <a:ext cx="5022176" cy="22621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Comprehensively regenerating the former power station site with major enhancements to landscape &amp; biodiversity.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Improving public access with a network of footpaths and grazing routes, connecting the forest to the coast.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Restoring and enhancing the natural environment to create a Nature Park that increases biodiversity, landscape quality &amp;recreational access to the countryside.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Creating new landscaped spaces including parks that support health &amp; wellbeing.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6799BE-B65B-9146-B062-A396A090E85B}"/>
              </a:ext>
            </a:extLst>
          </p:cNvPr>
          <p:cNvSpPr txBox="1">
            <a:spLocks/>
          </p:cNvSpPr>
          <p:nvPr/>
        </p:nvSpPr>
        <p:spPr>
          <a:xfrm>
            <a:off x="848072" y="3073030"/>
            <a:ext cx="5031904" cy="3581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Building a sustainable community in the New Forest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782583-B19E-D341-A0E7-AE016879C7A6}"/>
              </a:ext>
            </a:extLst>
          </p:cNvPr>
          <p:cNvSpPr txBox="1">
            <a:spLocks/>
          </p:cNvSpPr>
          <p:nvPr/>
        </p:nvSpPr>
        <p:spPr>
          <a:xfrm>
            <a:off x="6096372" y="3073030"/>
            <a:ext cx="5031904" cy="3581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Extending the Forest to the Sea</a:t>
            </a:r>
          </a:p>
        </p:txBody>
      </p:sp>
    </p:spTree>
    <p:extLst>
      <p:ext uri="{BB962C8B-B14F-4D97-AF65-F5344CB8AC3E}">
        <p14:creationId xmlns:p14="http://schemas.microsoft.com/office/powerpoint/2010/main" val="3739025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50F34-FA87-47C5-83E7-A97F79F94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6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AE47103-CB8F-B54C-816F-454D7FB82AFD}" type="datetime1">
              <a:rPr lang="en-GB" smtClean="0"/>
              <a:pPr>
                <a:spcAft>
                  <a:spcPts val="600"/>
                </a:spcAft>
              </a:pPr>
              <a:t>17/06/2021</a:t>
            </a:fld>
            <a:endParaRPr lang="en-US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16A419C-A1A9-2048-9FA1-D75CBC6CC1F7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2E675-59A6-43C7-B27E-485E91A6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8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16A419C-A1A9-2048-9FA1-D75CBC6CC1F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0DF6B-3CEF-4F8E-8F93-FD1884D4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6"/>
            <a:ext cx="12192000" cy="68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7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C876-E2F4-954F-8EA2-E989C57F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50035"/>
            <a:ext cx="10515600" cy="63069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Sustainability, Vision &amp; Framework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7888D-2659-0343-956C-BF431DB1E508}"/>
              </a:ext>
            </a:extLst>
          </p:cNvPr>
          <p:cNvSpPr txBox="1"/>
          <p:nvPr/>
        </p:nvSpPr>
        <p:spPr>
          <a:xfrm>
            <a:off x="832082" y="1844824"/>
            <a:ext cx="3218341" cy="2519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lvl="1" indent="-171450">
              <a:lnSpc>
                <a:spcPct val="90000"/>
              </a:lnSpc>
              <a:spcBef>
                <a:spcPts val="181"/>
              </a:spcBef>
              <a:buSzPct val="100000"/>
              <a:buFont typeface="Arial" panose="020B0604020202020204" pitchFamily="34" charset="0"/>
              <a:buChar char="•"/>
              <a:tabLst>
                <a:tab pos="2634685" algn="r"/>
              </a:tabLst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Fawley’s core ambition is to showcase how we should live in the 21</a:t>
            </a:r>
            <a:r>
              <a:rPr lang="en-GB" sz="1200" baseline="30000" dirty="0">
                <a:solidFill>
                  <a:schemeClr val="bg1"/>
                </a:solidFill>
                <a:latin typeface="Cambria" panose="02040503050406030204" pitchFamily="18" charset="0"/>
              </a:rPr>
              <a:t>st</a:t>
            </a: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 Century; sustainability in all its forms (environmental, social &amp; economic) must be central to this.</a:t>
            </a:r>
          </a:p>
          <a:p>
            <a:pPr marL="171450" lvl="1" indent="-171450">
              <a:lnSpc>
                <a:spcPct val="90000"/>
              </a:lnSpc>
              <a:spcBef>
                <a:spcPts val="181"/>
              </a:spcBef>
              <a:buSzPct val="100000"/>
              <a:buFont typeface="Arial" panose="020B0604020202020204" pitchFamily="34" charset="0"/>
              <a:buChar char="•"/>
              <a:tabLst>
                <a:tab pos="2634685" algn="r"/>
              </a:tabLst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Our aim is to build a town that makes it easy &amp; attractive to lead a sustainable life. </a:t>
            </a:r>
          </a:p>
          <a:p>
            <a:pPr marL="171450" lvl="1" indent="-171450">
              <a:lnSpc>
                <a:spcPct val="90000"/>
              </a:lnSpc>
              <a:spcBef>
                <a:spcPts val="181"/>
              </a:spcBef>
              <a:buSzPct val="100000"/>
              <a:buFont typeface="Arial" panose="020B0604020202020204" pitchFamily="34" charset="0"/>
              <a:buChar char="•"/>
              <a:tabLst>
                <a:tab pos="2634685" algn="r"/>
              </a:tabLst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The built environment will encourage, rather than impede, eco-friendly behaviour, such as by designing out car use on-site, providing net-zero buildings, and connecting residents to the New Forest’s remarkable natural capital.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C227-6E96-FB4A-9D77-5FEBB9D7843E}"/>
              </a:ext>
            </a:extLst>
          </p:cNvPr>
          <p:cNvSpPr txBox="1"/>
          <p:nvPr/>
        </p:nvSpPr>
        <p:spPr>
          <a:xfrm>
            <a:off x="4389828" y="1844824"/>
            <a:ext cx="3218340" cy="36009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Fawley’s focus on sustainability reflects its location in a National Park, history as a power station &amp; present as a home to the world’s largest wind turbine manufacturer.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The town will carry this thread into the future, transforming a 20</a:t>
            </a:r>
            <a:r>
              <a:rPr lang="en-GB" sz="1200" baseline="30000" dirty="0">
                <a:solidFill>
                  <a:schemeClr val="bg1"/>
                </a:solidFill>
                <a:latin typeface="Cambria" panose="02040503050406030204" pitchFamily="18" charset="0"/>
              </a:rPr>
              <a:t>th</a:t>
            </a: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 Century monument to fossil fuels into an exemplar of 21st Century green design.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Besides its enormous inherent value, sustainability can also benefit the project:</a:t>
            </a:r>
          </a:p>
          <a:p>
            <a:endParaRPr lang="en-GB" sz="1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In the short term, it differentiates Fawley in   the eyes of businesses &amp; movers, strengthening prices &amp; absorption rates.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In the mid-term, it helps demand remain buoyant as eco-friendly design &amp; low energy bills become non-negotiable.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In the long-run, it minimises retrofitting costs &amp; vulnerability  to climate risk.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6799BE-B65B-9146-B062-A396A090E85B}"/>
              </a:ext>
            </a:extLst>
          </p:cNvPr>
          <p:cNvSpPr txBox="1">
            <a:spLocks/>
          </p:cNvSpPr>
          <p:nvPr/>
        </p:nvSpPr>
        <p:spPr>
          <a:xfrm>
            <a:off x="767408" y="908720"/>
            <a:ext cx="9084097" cy="35818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Cambria" panose="02040503050406030204" pitchFamily="18" charset="0"/>
              </a:rPr>
              <a:t>Fawley Waterside will take a ‘whole systems’ approach to sustainability, inspired by the One Planet Living framework.</a:t>
            </a:r>
          </a:p>
          <a:p>
            <a:endParaRPr lang="en-US" sz="1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782583-B19E-D341-A0E7-AE016879C7A6}"/>
              </a:ext>
            </a:extLst>
          </p:cNvPr>
          <p:cNvSpPr txBox="1">
            <a:spLocks/>
          </p:cNvSpPr>
          <p:nvPr/>
        </p:nvSpPr>
        <p:spPr>
          <a:xfrm>
            <a:off x="828327" y="1340768"/>
            <a:ext cx="3218341" cy="3581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Ambition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7676F-B0AC-714D-8A7F-C7F3788FCD48}"/>
              </a:ext>
            </a:extLst>
          </p:cNvPr>
          <p:cNvSpPr txBox="1"/>
          <p:nvPr/>
        </p:nvSpPr>
        <p:spPr>
          <a:xfrm>
            <a:off x="7915153" y="1844824"/>
            <a:ext cx="3421538" cy="48936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Fawley is not merely motivated to promote sustainability, it is unusually well placed to do so:</a:t>
            </a:r>
          </a:p>
          <a:p>
            <a:endParaRPr lang="en-GB" sz="1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Its town scale allows it to adopt a ‘whole systems’ approach, bringing together aspects of sustainable living that aren’t possible at an individual building level, such as transport, food &amp; jobs.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Its new build status is a chance to reimagine environmentally harmful design while unconstrained by legacy infrastructure.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Its desire to retain assets long term (e.g. PRS, some commercial) incentivises FWL to ensure buildings have low whole-life running costs &amp; are future-proofed against tightening emissions regulations.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 Its smart town technology can provide a powerful tool for minimising the town’s energy footprint, such as via a digital twin &amp; smart micro grid.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Cambria" panose="02040503050406030204" pitchFamily="18" charset="0"/>
              </a:rPr>
              <a:t>Its target movers are also likely to self-select for eco-friendliness (given the location in a national park by the sea); these human factors can reduce the gap between a building’s predicted &amp; actual performance.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891EF8-422F-7E45-9978-79AED876EE33}"/>
              </a:ext>
            </a:extLst>
          </p:cNvPr>
          <p:cNvSpPr txBox="1">
            <a:spLocks/>
          </p:cNvSpPr>
          <p:nvPr/>
        </p:nvSpPr>
        <p:spPr>
          <a:xfrm>
            <a:off x="4389827" y="1340768"/>
            <a:ext cx="3218341" cy="3581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Rationale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3BCAD1D-2A9E-A448-A9CA-2DA3707C6E6A}"/>
              </a:ext>
            </a:extLst>
          </p:cNvPr>
          <p:cNvSpPr txBox="1">
            <a:spLocks/>
          </p:cNvSpPr>
          <p:nvPr/>
        </p:nvSpPr>
        <p:spPr>
          <a:xfrm>
            <a:off x="7915153" y="1340768"/>
            <a:ext cx="3415244" cy="35818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Differentiators</a:t>
            </a:r>
          </a:p>
        </p:txBody>
      </p:sp>
    </p:spTree>
    <p:extLst>
      <p:ext uri="{BB962C8B-B14F-4D97-AF65-F5344CB8AC3E}">
        <p14:creationId xmlns:p14="http://schemas.microsoft.com/office/powerpoint/2010/main" val="60995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678EC0-4879-4462-8696-B9FB6F5D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" y="0"/>
            <a:ext cx="12156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08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C876-E2F4-954F-8EA2-E989C57F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50035"/>
            <a:ext cx="10515600" cy="63069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Example Sustainability Initiatives (1/2)</a:t>
            </a:r>
          </a:p>
        </p:txBody>
      </p:sp>
      <p:sp>
        <p:nvSpPr>
          <p:cNvPr id="70" name="Isosceles Triangle 11">
            <a:extLst>
              <a:ext uri="{FF2B5EF4-FFF2-40B4-BE49-F238E27FC236}">
                <a16:creationId xmlns:a16="http://schemas.microsoft.com/office/drawing/2014/main" id="{57C6FAAB-1918-1442-B3BA-0D49127C1A9C}"/>
              </a:ext>
            </a:extLst>
          </p:cNvPr>
          <p:cNvSpPr/>
          <p:nvPr/>
        </p:nvSpPr>
        <p:spPr>
          <a:xfrm>
            <a:off x="1312980" y="1132852"/>
            <a:ext cx="9424455" cy="85598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5317" tIns="65317" rIns="65317" bIns="65317" rtlCol="0" anchor="ctr" anchorCtr="0"/>
          <a:lstStyle/>
          <a:p>
            <a:pPr algn="ctr" defTabSz="829544">
              <a:spcAft>
                <a:spcPts val="544"/>
              </a:spcAft>
              <a:defRPr/>
            </a:pPr>
            <a:r>
              <a:rPr lang="en-GB" sz="1600" b="1" dirty="0">
                <a:solidFill>
                  <a:srgbClr val="00695C"/>
                </a:solidFill>
                <a:latin typeface="Cambria" panose="02040503050406030204" pitchFamily="18" charset="0"/>
              </a:rPr>
              <a:t>One Planet Living</a:t>
            </a:r>
          </a:p>
          <a:p>
            <a:pPr algn="ctr" defTabSz="829544">
              <a:spcAft>
                <a:spcPts val="544"/>
              </a:spcAft>
              <a:defRPr/>
            </a:pPr>
            <a:endParaRPr lang="en-GB" sz="1089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008EBD7-230A-FB47-8280-13008CCE77E3}"/>
              </a:ext>
            </a:extLst>
          </p:cNvPr>
          <p:cNvSpPr/>
          <p:nvPr/>
        </p:nvSpPr>
        <p:spPr>
          <a:xfrm>
            <a:off x="3324640" y="2151714"/>
            <a:ext cx="1806043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Materials                        &amp; Products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16D3EF-18E9-AF40-AF0C-DAC268A55B22}"/>
              </a:ext>
            </a:extLst>
          </p:cNvPr>
          <p:cNvSpPr/>
          <p:nvPr/>
        </p:nvSpPr>
        <p:spPr>
          <a:xfrm>
            <a:off x="5225673" y="2147018"/>
            <a:ext cx="1790847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Travel &amp; Transport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8373B53-AB69-564D-9C6A-59A01E229288}"/>
              </a:ext>
            </a:extLst>
          </p:cNvPr>
          <p:cNvSpPr/>
          <p:nvPr/>
        </p:nvSpPr>
        <p:spPr>
          <a:xfrm>
            <a:off x="8964257" y="2147018"/>
            <a:ext cx="1773178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Land &amp; Nature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408D69-80C8-924B-98DE-FE01215F3DEC}"/>
              </a:ext>
            </a:extLst>
          </p:cNvPr>
          <p:cNvSpPr/>
          <p:nvPr/>
        </p:nvSpPr>
        <p:spPr>
          <a:xfrm>
            <a:off x="7111510" y="2147018"/>
            <a:ext cx="1752271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Zero Waste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001DB6A-0245-6C4C-9F30-1E03117A6171}"/>
              </a:ext>
            </a:extLst>
          </p:cNvPr>
          <p:cNvSpPr/>
          <p:nvPr/>
        </p:nvSpPr>
        <p:spPr>
          <a:xfrm>
            <a:off x="1400796" y="2132856"/>
            <a:ext cx="1806044" cy="682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2537" tIns="130634" rIns="130634" bIns="130634" rtlCol="0" anchor="ctr"/>
          <a:lstStyle/>
          <a:p>
            <a:pPr marL="0" lvl="1" algn="ctr">
              <a:lnSpc>
                <a:spcPct val="90000"/>
              </a:lnSpc>
              <a:spcAft>
                <a:spcPts val="544"/>
              </a:spcAft>
              <a:buSzPct val="100000"/>
            </a:pPr>
            <a:r>
              <a:rPr lang="en-GB" sz="1200" b="1" dirty="0">
                <a:solidFill>
                  <a:srgbClr val="00695C"/>
                </a:solidFill>
                <a:latin typeface="Cambria" panose="02040503050406030204" pitchFamily="18" charset="0"/>
              </a:rPr>
              <a:t>Zero Carbon Energy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8D90C5F-919C-924D-8028-001355964EA9}"/>
              </a:ext>
            </a:extLst>
          </p:cNvPr>
          <p:cNvSpPr/>
          <p:nvPr/>
        </p:nvSpPr>
        <p:spPr>
          <a:xfrm>
            <a:off x="3339836" y="2924944"/>
            <a:ext cx="1790847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7976" tIns="97976" rIns="97976" bIns="97976" rtlCol="0" anchor="t"/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Demolish sustainably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98% Demolition Recovery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Design sustainably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BIM, build in layers, design for flexibility, modular buildings, de-materialisation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Source sustainably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Sustainable &amp; local materials (CLT)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Build sustainably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Modern Methods of Construction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Operate sustainably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Product-as-a-Service contracting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Design for disassembly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3E7DABE-F243-AF44-A240-61347BD0522C}"/>
              </a:ext>
            </a:extLst>
          </p:cNvPr>
          <p:cNvSpPr/>
          <p:nvPr/>
        </p:nvSpPr>
        <p:spPr>
          <a:xfrm>
            <a:off x="5263430" y="2924944"/>
            <a:ext cx="1753090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7976" tIns="97976" rIns="97976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Accelerate modal shift to zero-emissions active transport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Site designed for walkability &amp; cycling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Accelerate modal shift to lower-emissions public transport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Bus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Ferry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Train (long-term aim)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On-site micro-transit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Accelerate modal shift to more sustainable car use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Car sharing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Support for EVs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494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Support for AVs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8416532-4A5A-6841-AF9B-FAC845573050}"/>
              </a:ext>
            </a:extLst>
          </p:cNvPr>
          <p:cNvSpPr/>
          <p:nvPr/>
        </p:nvSpPr>
        <p:spPr>
          <a:xfrm>
            <a:off x="8981405" y="2928062"/>
            <a:ext cx="1760575" cy="363174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5317" tIns="97976" rIns="65317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Promote biodiversity and create wildlife habitats, e.g.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Birds: saline lagoon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Animals: grazing land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Plants: urban forests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Marine life: vertipools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Restore and protect land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Large-scale integration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35+ ha. of recreational green spaces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494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Nature Park (long-term)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Enhance public access to nature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Internationally important natural capital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DA2D369-E9EB-8B49-9DFE-7CFC7F8156F3}"/>
              </a:ext>
            </a:extLst>
          </p:cNvPr>
          <p:cNvSpPr/>
          <p:nvPr/>
        </p:nvSpPr>
        <p:spPr>
          <a:xfrm>
            <a:off x="7137424" y="2924944"/>
            <a:ext cx="1726357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5317" tIns="97976" rIns="65317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Reduce consumption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Design out regular car use &amp; ownership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Asset sharing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Behavioural change via choice architecture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Prevent waste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Construction: DfMA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494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Buildings: design for adaptability/durability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Reuse materials (ExxonMobil waste heat)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Recycle (ENVAC pneumatic waste system)</a:t>
            </a:r>
            <a:endParaRPr lang="en-US" sz="1100" dirty="0">
              <a:solidFill>
                <a:srgbClr val="00695C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Recover energy from waste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90DA81C-F32B-DE4F-A5ED-5F481074B9BA}"/>
              </a:ext>
            </a:extLst>
          </p:cNvPr>
          <p:cNvSpPr/>
          <p:nvPr/>
        </p:nvSpPr>
        <p:spPr>
          <a:xfrm>
            <a:off x="1414523" y="2924944"/>
            <a:ext cx="1792315" cy="36348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7976" tIns="97976" rIns="97976" bIns="979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Reduce energy demand via super-efficient design at building &amp; town level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Regulated energy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181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Unregulated energy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Increase renewables’ share of energy supply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Smart (micro) grid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Smart generation from renewables (e.g. solar PV, air source heat pumps, waste heat)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494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Smart storage</a:t>
            </a:r>
          </a:p>
          <a:p>
            <a:pPr marL="141105" lvl="1" indent="-141105" defTabSz="829549">
              <a:lnSpc>
                <a:spcPct val="90000"/>
              </a:lnSpc>
              <a:spcBef>
                <a:spcPts val="247"/>
              </a:spcBef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Offset residual carbon emissions (as far as possible in on-site carbon sinks)</a:t>
            </a:r>
          </a:p>
          <a:p>
            <a:pPr marL="296583" lvl="2" indent="-141105" defTabSz="829549">
              <a:lnSpc>
                <a:spcPct val="85000"/>
              </a:lnSpc>
              <a:spcAft>
                <a:spcPts val="272"/>
              </a:spcAft>
              <a:buSzPct val="100000"/>
              <a:buFont typeface="Wingdings" pitchFamily="2" charset="2"/>
              <a:buChar char="§"/>
              <a:tabLst>
                <a:tab pos="2390186" algn="r"/>
              </a:tabLst>
              <a:defRPr/>
            </a:pPr>
            <a:r>
              <a:rPr lang="en-GB" sz="1100" dirty="0">
                <a:solidFill>
                  <a:srgbClr val="00695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e.g. land restoration, urban forests</a:t>
            </a:r>
          </a:p>
        </p:txBody>
      </p:sp>
      <p:pic>
        <p:nvPicPr>
          <p:cNvPr id="81" name="Graphic 80" descr="Sustainability with solid fill">
            <a:extLst>
              <a:ext uri="{FF2B5EF4-FFF2-40B4-BE49-F238E27FC236}">
                <a16:creationId xmlns:a16="http://schemas.microsoft.com/office/drawing/2014/main" id="{69FC0ADC-D2E5-6640-9362-00B68D8C2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6824" y="2276872"/>
            <a:ext cx="391903" cy="391903"/>
          </a:xfrm>
          <a:prstGeom prst="rect">
            <a:avLst/>
          </a:prstGeom>
        </p:spPr>
      </p:pic>
      <p:pic>
        <p:nvPicPr>
          <p:cNvPr id="82" name="Graphic 81" descr="Deciduous tree with solid fill">
            <a:extLst>
              <a:ext uri="{FF2B5EF4-FFF2-40B4-BE49-F238E27FC236}">
                <a16:creationId xmlns:a16="http://schemas.microsoft.com/office/drawing/2014/main" id="{0C42CA33-B1F2-014E-BD88-A7CFFCE3F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3857" y="2276872"/>
            <a:ext cx="391903" cy="391903"/>
          </a:xfrm>
          <a:prstGeom prst="rect">
            <a:avLst/>
          </a:prstGeom>
        </p:spPr>
      </p:pic>
      <p:pic>
        <p:nvPicPr>
          <p:cNvPr id="83" name="Graphic 82" descr="Cycling with solid fill">
            <a:extLst>
              <a:ext uri="{FF2B5EF4-FFF2-40B4-BE49-F238E27FC236}">
                <a16:creationId xmlns:a16="http://schemas.microsoft.com/office/drawing/2014/main" id="{313E0CF7-332D-EA4E-8EB0-84C2E1B3D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88073" y="2276872"/>
            <a:ext cx="391903" cy="391903"/>
          </a:xfrm>
          <a:prstGeom prst="rect">
            <a:avLst/>
          </a:prstGeom>
        </p:spPr>
      </p:pic>
      <p:pic>
        <p:nvPicPr>
          <p:cNvPr id="84" name="Graphic 83" descr="Arrow circle with solid fill">
            <a:extLst>
              <a:ext uri="{FF2B5EF4-FFF2-40B4-BE49-F238E27FC236}">
                <a16:creationId xmlns:a16="http://schemas.microsoft.com/office/drawing/2014/main" id="{60FDEE4C-816A-BB44-9634-69F7EC7B2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20136" y="2276872"/>
            <a:ext cx="391903" cy="391903"/>
          </a:xfrm>
          <a:prstGeom prst="rect">
            <a:avLst/>
          </a:prstGeom>
        </p:spPr>
      </p:pic>
      <p:pic>
        <p:nvPicPr>
          <p:cNvPr id="85" name="Graphic 84" descr="Plant With Roots with solid fill">
            <a:extLst>
              <a:ext uri="{FF2B5EF4-FFF2-40B4-BE49-F238E27FC236}">
                <a16:creationId xmlns:a16="http://schemas.microsoft.com/office/drawing/2014/main" id="{C4A2C41C-92DE-BA4F-96BA-35B573E741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088473" y="2276872"/>
            <a:ext cx="391903" cy="3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31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W Colours 2">
      <a:dk1>
        <a:srgbClr val="000000"/>
      </a:dk1>
      <a:lt1>
        <a:srgbClr val="FFFFFF"/>
      </a:lt1>
      <a:dk2>
        <a:srgbClr val="918D8E"/>
      </a:dk2>
      <a:lt2>
        <a:srgbClr val="E5E5E5"/>
      </a:lt2>
      <a:accent1>
        <a:srgbClr val="06576A"/>
      </a:accent1>
      <a:accent2>
        <a:srgbClr val="0083AA"/>
      </a:accent2>
      <a:accent3>
        <a:srgbClr val="9EBDBA"/>
      </a:accent3>
      <a:accent4>
        <a:srgbClr val="CDDDE1"/>
      </a:accent4>
      <a:accent5>
        <a:srgbClr val="B2DFDB"/>
      </a:accent5>
      <a:accent6>
        <a:srgbClr val="FFEE58"/>
      </a:accent6>
      <a:hlink>
        <a:srgbClr val="0083AA"/>
      </a:hlink>
      <a:folHlink>
        <a:srgbClr val="06576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W-Powerpoint-Template-V1" id="{D362FF4E-3CD8-8E41-9560-4B81421C9F92}" vid="{043C0C59-40CA-1E4A-8F79-DDDA27EB38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FW-Powerpoint-Template-V1[1]</Template>
  <TotalTime>0</TotalTime>
  <Words>1203</Words>
  <Application>Microsoft Office PowerPoint</Application>
  <PresentationFormat>Widescreen</PresentationFormat>
  <Paragraphs>166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</vt:lpstr>
      <vt:lpstr>Century Gothic</vt:lpstr>
      <vt:lpstr>Wingdings</vt:lpstr>
      <vt:lpstr>Office Theme</vt:lpstr>
      <vt:lpstr>Green Halo – Towards 2030 </vt:lpstr>
      <vt:lpstr>PowerPoint Presentation</vt:lpstr>
      <vt:lpstr>Masterplan</vt:lpstr>
      <vt:lpstr>PowerPoint Presentation</vt:lpstr>
      <vt:lpstr>PowerPoint Presentation</vt:lpstr>
      <vt:lpstr>PowerPoint Presentation</vt:lpstr>
      <vt:lpstr>Sustainability, Vision &amp; Framework</vt:lpstr>
      <vt:lpstr>PowerPoint Presentation</vt:lpstr>
      <vt:lpstr>Example Sustainability Initiatives (1/2)</vt:lpstr>
      <vt:lpstr>Example Sustainability Initiatives (2/2)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Vision</dc:title>
  <dc:creator>Tamsin Pearce</dc:creator>
  <cp:lastModifiedBy>Maria Court</cp:lastModifiedBy>
  <cp:revision>229</cp:revision>
  <cp:lastPrinted>2018-06-07T17:53:41Z</cp:lastPrinted>
  <dcterms:created xsi:type="dcterms:W3CDTF">2017-06-28T12:04:40Z</dcterms:created>
  <dcterms:modified xsi:type="dcterms:W3CDTF">2021-06-17T08:30:46Z</dcterms:modified>
</cp:coreProperties>
</file>