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8"/>
  </p:notesMasterIdLst>
  <p:sldIdLst>
    <p:sldId id="261" r:id="rId3"/>
    <p:sldId id="258" r:id="rId4"/>
    <p:sldId id="260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1B3A5-86C2-44A2-AF8E-FC1967B79DF7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E944-40D2-4AE5-B786-521ABA53C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983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0026AE1-A9B6-4EF1-84EB-D1BCEED78F71}" type="slidenum">
              <a:rPr lang="en-GB" altLang="en-US" sz="1200" smtClean="0"/>
              <a:pPr/>
              <a:t>1</a:t>
            </a:fld>
            <a:endParaRPr lang="en-GB" altLang="en-US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background colour scheme, font - Arial, font size and font colour throughout. Please use upper and lower case as shown, not capitals.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Each slide uses a different layout,  eg: there are three title pages: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								• one with title, subtitle &amp; images ( ‘click to add picture’ indicates a photographic image NOT clip art)</a:t>
            </a: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								• one with title &amp; subtitle - no images</a:t>
            </a: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								• one with just title - no images 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Look through the different slide layouts to see which templates will suit your presentation. </a:t>
            </a: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Select which slides to use and delete the others: Edit &gt; Delete Slide. </a:t>
            </a:r>
            <a:br>
              <a:rPr lang="en-GB" altLang="en-US" smtClean="0">
                <a:latin typeface="Arial" panose="020B0604020202020204" pitchFamily="34" charset="0"/>
              </a:rPr>
            </a:br>
            <a:r>
              <a:rPr lang="en-GB" altLang="en-US" smtClean="0">
                <a:latin typeface="Arial" panose="020B0604020202020204" pitchFamily="34" charset="0"/>
              </a:rPr>
              <a:t>If you need to use the same slide layout throughout the presentation go to the top drop down menu: &gt;Insert &gt; Duplicate Slide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The template is not foolproof - when using the the title page with images - you will need to resize pictures by following the directions in the notes below the slide layout - see slide two.</a:t>
            </a: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You will also need to align images/charts/etc where two or more are used on one slide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If any problems are encountered with the template,or you just need advice,  please do not hesitate to contact Diane Wallace, Design Services, x2720</a:t>
            </a:r>
          </a:p>
        </p:txBody>
      </p:sp>
      <p:sp>
        <p:nvSpPr>
          <p:cNvPr id="5125" name="Header Placeholder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GB" altLang="en-US" sz="1200" smtClean="0"/>
              <a:t>Southampton Clean Air Plan</a:t>
            </a:r>
          </a:p>
        </p:txBody>
      </p:sp>
    </p:spTree>
    <p:extLst>
      <p:ext uri="{BB962C8B-B14F-4D97-AF65-F5344CB8AC3E}">
        <p14:creationId xmlns:p14="http://schemas.microsoft.com/office/powerpoint/2010/main" val="3202939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Charging</a:t>
            </a:r>
          </a:p>
        </p:txBody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GB" altLang="en-US" sz="1200" smtClean="0">
                <a:solidFill>
                  <a:srgbClr val="000000"/>
                </a:solidFill>
              </a:rPr>
              <a:t>Southampton Clean Air Plan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52B1A7C-D084-42FF-8CBE-FD281842FCAF}" type="slidenum">
              <a:rPr lang="en-GB" altLang="en-US" sz="1200" smtClean="0">
                <a:solidFill>
                  <a:srgbClr val="000000"/>
                </a:solidFill>
              </a:rPr>
              <a:pPr/>
              <a:t>4</a:t>
            </a:fld>
            <a:endParaRPr lang="en-GB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1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083"/>
            <a:ext cx="10363200" cy="1470025"/>
          </a:xfrm>
        </p:spPr>
        <p:txBody>
          <a:bodyPr/>
          <a:lstStyle>
            <a:lvl1pPr algn="l">
              <a:defRPr sz="3600"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241" y="3803570"/>
            <a:ext cx="10363200" cy="1033594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1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7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19200" y="533400"/>
            <a:ext cx="10363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5181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99200" y="1371600"/>
            <a:ext cx="5181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390900"/>
            <a:ext cx="5181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3390900"/>
            <a:ext cx="5181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509C6-8BB6-4D1B-B45B-733B68480FE7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48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39694-BE59-4802-B2AA-A3736FFE4E8C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07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68931-2D19-448A-8E39-6EC921C99C9A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9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FAE49-5410-47D0-BFF6-CDF435EE87A1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60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71600"/>
            <a:ext cx="5181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371600"/>
            <a:ext cx="5181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E4D72-5FE0-4D32-9515-F1234E5589AA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94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E4DF8-955E-4BF7-8FEE-B55020C608E9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16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BCADE-3691-4609-A391-2DB3F5552C91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434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74413-E800-4352-AC90-99625744C1A3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138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A3ED3-D8D8-4DBC-8DC0-BF6128A438F6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49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E752C9D5-381A-4263-843A-21FFC9A04264}" type="datetimeFigureOut">
              <a:rPr lang="en-US">
                <a:solidFill>
                  <a:srgbClr val="000000"/>
                </a:solidFill>
              </a:rPr>
              <a:pPr defTabSz="457200">
                <a:defRPr/>
              </a:pPr>
              <a:t>11/26/2018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F3C677D8-5659-42C4-A675-B86736B16149}" type="slidenum">
              <a:rPr lang="en-US">
                <a:solidFill>
                  <a:srgbClr val="000000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87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03571-AA5F-45A7-BF24-E36D3C4B0E74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288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3541D-06B9-4D99-8F94-000C79F74BB1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31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5400" y="533400"/>
            <a:ext cx="2667000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33400"/>
            <a:ext cx="7797800" cy="472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D4422-A6B0-448C-A806-7B5B24C42BEC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39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19200" y="5334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5181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99200" y="1371600"/>
            <a:ext cx="5181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390900"/>
            <a:ext cx="5181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3390900"/>
            <a:ext cx="5181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8E717-D229-4A48-8BBF-8BBC919995DC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66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566400" cy="38862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A7D1A-36B8-49BF-8BAC-97449333A33A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70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181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299200" y="1371600"/>
            <a:ext cx="5181600" cy="38862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0BBEE-C47B-4C08-8360-18037BCC60B8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224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1371600"/>
            <a:ext cx="5181600" cy="38862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200" y="1371600"/>
            <a:ext cx="5181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6B2C0-8350-49D2-96DD-54EA2CCF6640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10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371600"/>
            <a:ext cx="10566400" cy="38862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9CAD2-B526-4180-A358-7A9A1D38B8DB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0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371600"/>
            <a:ext cx="10566400" cy="38862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A71E3-6CC0-4530-B09D-23C5F94A5274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07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181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371600"/>
            <a:ext cx="5181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225D0-C38B-4EB4-A354-C6EA8295C973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98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71600"/>
            <a:ext cx="5181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200" y="1371600"/>
            <a:ext cx="5181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A1304-EE05-4749-BF9C-A4B063537AC5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97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533400"/>
            <a:ext cx="10668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F61DE-3687-4C24-9A1F-80BE7762ACB5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595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181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299200" y="1371600"/>
            <a:ext cx="5181600" cy="38862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1F477-D958-48E0-9356-7483EAEEB8F9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1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914400" y="1371600"/>
            <a:ext cx="5181600" cy="38862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200" y="1371600"/>
            <a:ext cx="5181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9B0BA-A66A-4820-B42E-2511D349C263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057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71600"/>
            <a:ext cx="105664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390900"/>
            <a:ext cx="105664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9B422-37A5-4B69-B40A-5EE7C8415511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8800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105664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390900"/>
            <a:ext cx="105664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94DE5-F0B6-4DF5-8CA3-BD8A09211EE3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925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181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99200" y="1371600"/>
            <a:ext cx="5181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99200" y="3390900"/>
            <a:ext cx="5181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2481-C241-4A17-93F1-F96C01D9268B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501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5181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14400" y="3390900"/>
            <a:ext cx="5181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299200" y="1371600"/>
            <a:ext cx="5181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65A41-69E5-44F4-9CB6-37DF68B6D67E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9695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5181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99200" y="1371600"/>
            <a:ext cx="5181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14400" y="3390900"/>
            <a:ext cx="105664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2362E-AE4A-4290-A4F8-045FE8E2DED0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8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27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4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8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2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12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337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Header calibri bold 36pt blue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0"/>
            <a:endParaRPr lang="en-GB" altLang="en-US" smtClean="0"/>
          </a:p>
        </p:txBody>
      </p:sp>
      <p:pic>
        <p:nvPicPr>
          <p:cNvPr id="1028" name="Picture 4" descr="powerpoint FOOT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3476"/>
            <a:ext cx="1220046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09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700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533400"/>
            <a:ext cx="10363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71600"/>
            <a:ext cx="10566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240D998-8024-4C24-A8BB-10ED2CB9A585}" type="slidenum">
              <a:rPr lang="en-GB" alt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3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3500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50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1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35000"/>
        <a:buFont typeface="Webdings" panose="05030102010509060703" pitchFamily="18" charset="2"/>
        <a:buChar char="c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281600" y="819600"/>
            <a:ext cx="9325200" cy="2074800"/>
          </a:xfrm>
        </p:spPr>
        <p:txBody>
          <a:bodyPr/>
          <a:lstStyle/>
          <a:p>
            <a:r>
              <a:rPr lang="en-GB" altLang="en-US" sz="3200" b="1" dirty="0" smtClean="0">
                <a:solidFill>
                  <a:srgbClr val="0070C0"/>
                </a:solidFill>
              </a:rPr>
              <a:t>Workshop – Air Quality, </a:t>
            </a:r>
            <a:r>
              <a:rPr lang="en-GB" sz="3200" dirty="0" smtClean="0">
                <a:solidFill>
                  <a:srgbClr val="0070C0"/>
                </a:solidFill>
              </a:rPr>
              <a:t>how can natural capital help? </a:t>
            </a:r>
            <a:r>
              <a:rPr lang="en-GB" altLang="en-US" sz="3200" b="1" dirty="0" smtClean="0">
                <a:solidFill>
                  <a:srgbClr val="0070C0"/>
                </a:solidFill>
              </a:rPr>
              <a:t/>
            </a:r>
            <a:br>
              <a:rPr lang="en-GB" altLang="en-US" sz="3200" b="1" dirty="0" smtClean="0">
                <a:solidFill>
                  <a:srgbClr val="0070C0"/>
                </a:solidFill>
              </a:rPr>
            </a:br>
            <a:r>
              <a:rPr lang="en-GB" altLang="en-US" sz="3200" b="1" dirty="0" smtClean="0">
                <a:solidFill>
                  <a:srgbClr val="0070C0"/>
                </a:solidFill>
              </a:rPr>
              <a:t/>
            </a:r>
            <a:br>
              <a:rPr lang="en-GB" altLang="en-US" sz="3200" b="1" dirty="0" smtClean="0">
                <a:solidFill>
                  <a:srgbClr val="0070C0"/>
                </a:solidFill>
              </a:rPr>
            </a:br>
            <a:r>
              <a:rPr lang="en-GB" sz="2800" dirty="0"/>
              <a:t>Cllr Steve </a:t>
            </a:r>
            <a:r>
              <a:rPr lang="en-GB" sz="2800" dirty="0" smtClean="0"/>
              <a:t>Leggett, Cabinet </a:t>
            </a:r>
            <a:r>
              <a:rPr lang="en-GB" sz="2800" dirty="0"/>
              <a:t>Member for Green </a:t>
            </a:r>
            <a:r>
              <a:rPr lang="en-GB" sz="2800" dirty="0" smtClean="0"/>
              <a:t>City, Southampton City Council</a:t>
            </a:r>
            <a:r>
              <a:rPr lang="en-GB" sz="3200" dirty="0"/>
              <a:t/>
            </a:r>
            <a:br>
              <a:rPr lang="en-GB" sz="3200" dirty="0"/>
            </a:br>
            <a:endParaRPr lang="en-GB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4104" name="Picture 4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5600" y="3471586"/>
            <a:ext cx="1445250" cy="1905000"/>
          </a:xfrm>
        </p:spPr>
      </p:pic>
      <p:pic>
        <p:nvPicPr>
          <p:cNvPr id="4101" name="Picture 3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164" y="3471586"/>
            <a:ext cx="3293436" cy="1866900"/>
          </a:xfrm>
        </p:spPr>
      </p:pic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1828800" y="762000"/>
            <a:ext cx="8382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135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1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35000"/>
              <a:buFont typeface="Webdings" panose="05030102010509060703" pitchFamily="18" charset="2"/>
              <a:buChar char="c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endParaRPr lang="en-GB" altLang="en-US" sz="3200" b="1">
              <a:solidFill>
                <a:schemeClr val="tx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5"/>
          <a:stretch>
            <a:fillRect/>
          </a:stretch>
        </p:blipFill>
        <p:spPr>
          <a:xfrm>
            <a:off x="8810850" y="3471586"/>
            <a:ext cx="2205150" cy="1866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600" y="3471586"/>
            <a:ext cx="3186564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7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Air Quality and Health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98789"/>
            <a:ext cx="8229600" cy="505939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 smtClean="0"/>
              <a:t>Estimated 40,000 deaths attributed to poor air quality per year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 smtClean="0"/>
              <a:t>110 deaths attributed to particulate pollution per year in Southampton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 smtClean="0"/>
              <a:t>Costs to services, business, society and NHS £30bn per year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Evidence growing for impact on health including increased risk of lung disease, heart disease, cancer, diabetes, neurological disorders.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 smtClean="0"/>
              <a:t>Most vulnerable in society most impacted by poor air quality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 smtClean="0"/>
              <a:t>World Health Organisation guideline value for annual NO</a:t>
            </a:r>
            <a:r>
              <a:rPr lang="en-GB" b="0" baseline="-25000" dirty="0" smtClean="0"/>
              <a:t>2</a:t>
            </a:r>
            <a:r>
              <a:rPr lang="en-GB" b="0" dirty="0" smtClean="0"/>
              <a:t> of 40</a:t>
            </a:r>
            <a:r>
              <a:rPr lang="en-GB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µg/m</a:t>
            </a:r>
            <a:r>
              <a:rPr lang="en-GB" b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b="0" dirty="0"/>
              <a:t>Road transport is </a:t>
            </a:r>
            <a:r>
              <a:rPr lang="en-US" altLang="en-US" b="0" dirty="0" smtClean="0"/>
              <a:t>recognized as the most </a:t>
            </a:r>
            <a:r>
              <a:rPr lang="en-US" altLang="en-US" b="0" dirty="0"/>
              <a:t>significant </a:t>
            </a:r>
            <a:r>
              <a:rPr lang="en-US" altLang="en-US" b="0" dirty="0" smtClean="0"/>
              <a:t>contributor in UK cities. </a:t>
            </a: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baseline="30000" dirty="0"/>
          </a:p>
        </p:txBody>
      </p:sp>
    </p:spTree>
    <p:extLst>
      <p:ext uri="{BB962C8B-B14F-4D97-AF65-F5344CB8AC3E}">
        <p14:creationId xmlns:p14="http://schemas.microsoft.com/office/powerpoint/2010/main" val="27844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Users\SOSPHDC1\AppData\Local\Microsoft\Windows\Temporary Internet Files\Content.Outlook\VGPJ3CEC\Southampton AQMAs and Sig Diff DSR of Asthma ACG Prevalence by LSOA Aug'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33376"/>
            <a:ext cx="81375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3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mtClean="0"/>
              <a:t>Mandated to Act</a:t>
            </a:r>
          </a:p>
        </p:txBody>
      </p:sp>
      <p:sp>
        <p:nvSpPr>
          <p:cNvPr id="1126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209800" y="1196976"/>
            <a:ext cx="7924800" cy="4176713"/>
          </a:xfrm>
        </p:spPr>
        <p:txBody>
          <a:bodyPr/>
          <a:lstStyle/>
          <a:p>
            <a:r>
              <a:rPr lang="en-GB" altLang="en-US" dirty="0" smtClean="0"/>
              <a:t>All local authority’s have a duty to assess local air quality and address exceedances.</a:t>
            </a:r>
          </a:p>
          <a:p>
            <a:r>
              <a:rPr lang="en-GB" altLang="en-US" dirty="0" smtClean="0"/>
              <a:t>The National Air Quality Plan for Nitrogen Dioxide in UK proposed to introduce Clean Air Zones (CAZ’s) in </a:t>
            </a:r>
            <a:r>
              <a:rPr lang="en-GB" altLang="en-US" b="1" dirty="0" smtClean="0"/>
              <a:t>Southampton, Birmingham, Leeds, Nottingham and Derby</a:t>
            </a:r>
            <a:r>
              <a:rPr lang="en-GB" altLang="en-US" dirty="0" smtClean="0"/>
              <a:t>. </a:t>
            </a:r>
          </a:p>
          <a:p>
            <a:r>
              <a:rPr lang="en-GB" altLang="en-US" dirty="0" smtClean="0"/>
              <a:t>SCC has implemented a Clean Air Strategy and has recently consulted on a proposed Clean Air Zone together with a programme of additional and supporting measures. </a:t>
            </a:r>
          </a:p>
        </p:txBody>
      </p:sp>
    </p:spTree>
    <p:extLst>
      <p:ext uri="{BB962C8B-B14F-4D97-AF65-F5344CB8AC3E}">
        <p14:creationId xmlns:p14="http://schemas.microsoft.com/office/powerpoint/2010/main" val="3945928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414" y="490786"/>
            <a:ext cx="3668386" cy="2266814"/>
          </a:xfrm>
          <a:prstGeom prst="rect">
            <a:avLst/>
          </a:prstGeom>
        </p:spPr>
      </p:pic>
      <p:pic>
        <p:nvPicPr>
          <p:cNvPr id="3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14" y="2829787"/>
            <a:ext cx="3668386" cy="2447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000" y="490786"/>
            <a:ext cx="3579800" cy="226681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6536" y="1289986"/>
            <a:ext cx="3761436" cy="2114550"/>
            <a:chOff x="-133973" y="3117139"/>
            <a:chExt cx="2644566" cy="2114550"/>
          </a:xfrm>
        </p:grpSpPr>
        <p:pic>
          <p:nvPicPr>
            <p:cNvPr id="6" name="Picture 4" descr="DSCF00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33973" y="3117139"/>
              <a:ext cx="2592388" cy="211455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04338" y="4876626"/>
              <a:ext cx="2006255" cy="3436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33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Parks &amp; Open Spaces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717000" y="2880187"/>
            <a:ext cx="3630200" cy="24622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259175" indent="-175663" algn="ctr"/>
            <a:r>
              <a:rPr lang="en-GB" sz="2000" b="1" dirty="0">
                <a:latin typeface="Calibri" panose="020F0502020204030204" pitchFamily="34" charset="0"/>
                <a:cs typeface="Georgia" pitchFamily="34" charset="0"/>
              </a:rPr>
              <a:t>Key Facts</a:t>
            </a:r>
          </a:p>
          <a:p>
            <a:pPr marL="259175" indent="-175663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Georgia" pitchFamily="34" charset="0"/>
              </a:rPr>
              <a:t>52 </a:t>
            </a:r>
            <a:r>
              <a:rPr lang="en-GB" sz="2000" dirty="0">
                <a:latin typeface="Calibri" panose="020F0502020204030204" pitchFamily="34" charset="0"/>
                <a:cs typeface="Georgia" pitchFamily="34" charset="0"/>
              </a:rPr>
              <a:t>Parks</a:t>
            </a:r>
          </a:p>
          <a:p>
            <a:pPr marL="259175" indent="-175663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Georgia" pitchFamily="34" charset="0"/>
              </a:rPr>
              <a:t>952 Hectares Green Space</a:t>
            </a:r>
          </a:p>
          <a:p>
            <a:pPr marL="259175" indent="-175663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Georgia" pitchFamily="34" charset="0"/>
              </a:rPr>
              <a:t>240 Hectares Woodland</a:t>
            </a:r>
          </a:p>
          <a:p>
            <a:pPr marL="259175" indent="-175663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Georgia" pitchFamily="34" charset="0"/>
              </a:rPr>
              <a:t>50,000 trees</a:t>
            </a:r>
          </a:p>
          <a:p>
            <a:pPr marL="259175" indent="-175663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Georgia" pitchFamily="34" charset="0"/>
              </a:rPr>
              <a:t>8,700 </a:t>
            </a:r>
            <a:r>
              <a:rPr lang="en-GB" sz="2000" dirty="0">
                <a:latin typeface="Calibri" panose="020F0502020204030204" pitchFamily="34" charset="0"/>
                <a:cs typeface="Georgia" pitchFamily="34" charset="0"/>
              </a:rPr>
              <a:t>individual grass plots</a:t>
            </a:r>
          </a:p>
          <a:p>
            <a:pPr marL="259175" indent="-175663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Georgia" pitchFamily="34" charset="0"/>
              </a:rPr>
              <a:t>290,000m of shrubs maintained</a:t>
            </a:r>
          </a:p>
          <a:p>
            <a:pPr marL="259175" indent="-175663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Georgia" pitchFamily="34" charset="0"/>
              </a:rPr>
              <a:t>53,600 linear metres of </a:t>
            </a:r>
            <a:r>
              <a:rPr lang="en-GB" sz="2000" dirty="0" smtClean="0">
                <a:latin typeface="Calibri" panose="020F0502020204030204" pitchFamily="34" charset="0"/>
                <a:cs typeface="Georgia" pitchFamily="34" charset="0"/>
              </a:rPr>
              <a:t>hedges</a:t>
            </a:r>
            <a:endParaRPr lang="en-GB" sz="2000" dirty="0">
              <a:latin typeface="Calibri" panose="020F0502020204030204" pitchFamily="34" charset="0"/>
              <a:cs typeface="Georg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1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C50046"/>
      </a:lt2>
      <a:accent1>
        <a:srgbClr val="4C4C4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porate powerpoint Feb 15.pptx" id="{3A3B7F50-32FF-46A2-B8E7-1AD7124177EC}" vid="{11FE1F45-CFC5-4010-86FC-815CE822BD64}"/>
    </a:ext>
  </a:extLst>
</a:theme>
</file>

<file path=ppt/theme/theme2.xml><?xml version="1.0" encoding="utf-8"?>
<a:theme xmlns:a="http://schemas.openxmlformats.org/drawingml/2006/main" name="corporate powerpoint">
  <a:themeElements>
    <a:clrScheme name="corporate 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orporate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rporate powerpoin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262</Words>
  <Application>Microsoft Office PowerPoint</Application>
  <PresentationFormat>Widescreen</PresentationFormat>
  <Paragraphs>42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Georgia</vt:lpstr>
      <vt:lpstr>Times</vt:lpstr>
      <vt:lpstr>Webdings</vt:lpstr>
      <vt:lpstr>Wingdings</vt:lpstr>
      <vt:lpstr>1_Office Theme</vt:lpstr>
      <vt:lpstr>corporate powerpoint</vt:lpstr>
      <vt:lpstr>Workshop – Air Quality, how can natural capital help?   Cllr Steve Leggett, Cabinet Member for Green City, Southampton City Council </vt:lpstr>
      <vt:lpstr>Air Quality and Health </vt:lpstr>
      <vt:lpstr>PowerPoint Presentation</vt:lpstr>
      <vt:lpstr>Mandated to Act</vt:lpstr>
      <vt:lpstr>PowerPoint Presentation</vt:lpstr>
    </vt:vector>
  </TitlesOfParts>
  <Company>SCC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Air Southampton</dc:title>
  <dc:creator>Sanders, Mitch</dc:creator>
  <cp:lastModifiedBy>Paul Walton</cp:lastModifiedBy>
  <cp:revision>7</cp:revision>
  <dcterms:created xsi:type="dcterms:W3CDTF">2018-11-23T13:51:34Z</dcterms:created>
  <dcterms:modified xsi:type="dcterms:W3CDTF">2018-11-26T14:25:30Z</dcterms:modified>
</cp:coreProperties>
</file>